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1.xml" ContentType="application/vnd.openxmlformats-officedocument.drawingml.chart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97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8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3" d="100"/>
          <a:sy n="53" d="100"/>
        </p:scale>
        <p:origin x="33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Metric</c:v>
                </c:pt>
              </c:strCache>
            </c:strRef>
          </c:tx>
          <c:spPr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T0</c:v>
                </c:pt>
                <c:pt idx="1">
                  <c:v>T1</c:v>
                </c:pt>
                <c:pt idx="2">
                  <c:v>T2</c:v>
                </c:pt>
                <c:pt idx="3">
                  <c:v>T3</c:v>
                </c:pt>
                <c:pt idx="4">
                  <c:v>T4</c:v>
                </c:pt>
                <c:pt idx="5">
                  <c:v>T5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</c:v>
                </c:pt>
                <c:pt idx="1">
                  <c:v>0.3</c:v>
                </c:pt>
                <c:pt idx="2">
                  <c:v>0.2</c:v>
                </c:pt>
                <c:pt idx="3">
                  <c:v>0.6</c:v>
                </c:pt>
                <c:pt idx="4">
                  <c:v>0.4</c:v>
                </c:pt>
                <c:pt idx="5">
                  <c:v>0.7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D67-4A19-A81F-8F2A395917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3E6B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3E6B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996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IN" dirty="0"/>
              <a:t>Other key master node components include:</a:t>
            </a:r>
          </a:p>
          <a:p>
            <a:r>
              <a:rPr lang="en-IN" b="1" dirty="0"/>
              <a:t>ETCD Cluster:</a:t>
            </a:r>
            <a:r>
              <a:rPr lang="en-IN" dirty="0"/>
              <a:t> Stores cluster-wide configuration and state data.</a:t>
            </a:r>
          </a:p>
          <a:p>
            <a:r>
              <a:rPr lang="en-IN" b="1" dirty="0"/>
              <a:t>Kube Scheduler:</a:t>
            </a:r>
            <a:r>
              <a:rPr lang="en-IN" dirty="0"/>
              <a:t> Determines the best node for new container deployments.</a:t>
            </a:r>
          </a:p>
          <a:p>
            <a:r>
              <a:rPr lang="en-IN" b="1" dirty="0"/>
              <a:t>Controllers:</a:t>
            </a:r>
            <a:r>
              <a:rPr lang="en-IN" dirty="0"/>
              <a:t> Manage node lifecycle, container replication, and system stability.</a:t>
            </a:r>
          </a:p>
          <a:p>
            <a:r>
              <a:rPr lang="en-IN" b="1" dirty="0"/>
              <a:t>Kube API Server:</a:t>
            </a:r>
            <a:r>
              <a:rPr lang="en-IN" dirty="0"/>
              <a:t> Acts as the central hub for cluster communication and management.</a:t>
            </a:r>
          </a:p>
          <a:p>
            <a:br>
              <a:rPr lang="en-IN" dirty="0"/>
            </a:br>
            <a:r>
              <a:rPr lang="en-US" b="1" dirty="0" err="1"/>
              <a:t>Kubelet</a:t>
            </a:r>
            <a:r>
              <a:rPr lang="en-US" b="1" dirty="0"/>
              <a:t>:</a:t>
            </a:r>
            <a:r>
              <a:rPr lang="en-US" dirty="0"/>
              <a:t> Manages container lifecycle on an individual node. It receives instructions from the Kube API server to create, update, or delete containers, and regularly reports the node's status.</a:t>
            </a:r>
          </a:p>
          <a:p>
            <a:r>
              <a:rPr lang="en-US" b="1" dirty="0"/>
              <a:t>Kube Proxy:</a:t>
            </a:r>
            <a:r>
              <a:rPr lang="en-US" dirty="0"/>
              <a:t> Configures networking rules on worker nodes, thus enabling smooth inter-container communication across nodes. For instance, it allows a web server on one node to interact with a database on another.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198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&#12304;781995711480300&#8224;L1238-L1257&#12305;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&#12304;776080653689754&#8224;L886-L904&#12305;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776080653689754&#8224;L908-L914&#12305;" TargetMode="External"/><Relationship Id="rId4" Type="http://schemas.openxmlformats.org/officeDocument/2006/relationships/hyperlink" Target="&#12304;776080653689754&#8224;L896-L900&#12305;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&#12304;361692016412059&#8224;L861-L873&#12305;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&#12304;119988353415079&#8224;L852-L875&#12305;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657252648676752&#8224;L887-L895&#12305;" TargetMode="External"/><Relationship Id="rId4" Type="http://schemas.openxmlformats.org/officeDocument/2006/relationships/hyperlink" Target="&#12304;657252648676752&#8224;L849-L873&#12305;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&#12304;306282354356265&#8224;L852-L897&#12305;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306282354356265&#8224;L869-L884&#12305;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&#12304;347207007351425&#8224;L856-L927&#12305;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&#12304;194846002214105&#8224;L853-L861&#12305;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194846002214105&#8224;L880-L889&#12305;" TargetMode="External"/><Relationship Id="rId4" Type="http://schemas.openxmlformats.org/officeDocument/2006/relationships/hyperlink" Target="&#12304;194846002214105&#8224;L866-L878&#12305;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&#12304;272286137525303&#8224;L900-L909&#12305;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72286137525303&#8224;L911-L931&#12305;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&#12304;283469197523297&#8224;L844-L963&#12305;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&#12304;496095866324752&#8224;L848-L926&#12305;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&#12304;650417349623766&#8224;L898-L925&#12305;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53011168846742&#8224;L1012-L1092&#12305;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&#12304;251696344073905&#8224;L963-L1079&#12305;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&#12304;498244621850037&#8224;L854-L965&#12305;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&#12304;332863093765474&#8224;L850-L861&#12305;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688776252171860&#8224;L893-L906&#12305;" TargetMode="External"/><Relationship Id="rId4" Type="http://schemas.openxmlformats.org/officeDocument/2006/relationships/hyperlink" Target="&#12304;688776252171860&#8224;L881-L889&#12305;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&#12304;267984618088171&#8224;L145-L172&#12305;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67984618088171&#8224;L167-L174&#12305;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&#12304;895019510114037&#8224;L848-L872&#12305;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837865091377194&#8224;L114-L124&#12305;" TargetMode="External"/><Relationship Id="rId5" Type="http://schemas.openxmlformats.org/officeDocument/2006/relationships/hyperlink" Target="&#12304;592370260592272&#8224;L93-L99&#12305;" TargetMode="External"/><Relationship Id="rId4" Type="http://schemas.openxmlformats.org/officeDocument/2006/relationships/hyperlink" Target="&#12304;837865091377194&#8224;L94-L107&#12305;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&#12304;442920074375137&#8224;L905-L999&#12305;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442920074375137&#8224;L1260-L1299&#12305;" TargetMode="External"/><Relationship Id="rId5" Type="http://schemas.openxmlformats.org/officeDocument/2006/relationships/hyperlink" Target="&#12304;442920074375137&#8224;L1231-L1253&#12305;" TargetMode="External"/><Relationship Id="rId4" Type="http://schemas.openxmlformats.org/officeDocument/2006/relationships/hyperlink" Target="&#12304;442920074375137&#8224;L1220-L1230&#12305;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&#12304;98188464404777&#8224;L1057-L1099&#12305;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98188464404777&#8224;L1136-L1138&#12305;" TargetMode="External"/><Relationship Id="rId4" Type="http://schemas.openxmlformats.org/officeDocument/2006/relationships/hyperlink" Target="&#12304;98188464404777&#8224;L1125-L1137&#12305;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&#12304;361692016412059&#8224;L861-L873&#12305;" TargetMode="External"/><Relationship Id="rId13" Type="http://schemas.openxmlformats.org/officeDocument/2006/relationships/hyperlink" Target="&#12304;251696344073905&#8224;L963-L1079&#12305;" TargetMode="External"/><Relationship Id="rId18" Type="http://schemas.openxmlformats.org/officeDocument/2006/relationships/hyperlink" Target="&#12304;592370260592272&#8224;L93-L99&#12305;" TargetMode="External"/><Relationship Id="rId3" Type="http://schemas.openxmlformats.org/officeDocument/2006/relationships/image" Target="../media/image3.png"/><Relationship Id="rId7" Type="http://schemas.openxmlformats.org/officeDocument/2006/relationships/hyperlink" Target="&#12304;781995711480300&#8224;L1238-L1257&#12305;" TargetMode="External"/><Relationship Id="rId12" Type="http://schemas.openxmlformats.org/officeDocument/2006/relationships/hyperlink" Target="&#12304;496095866324752&#8224;L848-L926&#12305;" TargetMode="External"/><Relationship Id="rId17" Type="http://schemas.openxmlformats.org/officeDocument/2006/relationships/hyperlink" Target="&#12304;837865091377194&#8224;L94-L107&#12305;" TargetMode="External"/><Relationship Id="rId2" Type="http://schemas.openxmlformats.org/officeDocument/2006/relationships/notesSlide" Target="../notesSlides/notesSlide31.xml"/><Relationship Id="rId16" Type="http://schemas.openxmlformats.org/officeDocument/2006/relationships/hyperlink" Target="&#12304;895019510114037&#8224;L848-L872&#12305;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350145700329011&#8224;L158-L165&#12305;" TargetMode="External"/><Relationship Id="rId11" Type="http://schemas.openxmlformats.org/officeDocument/2006/relationships/hyperlink" Target="&#12304;272286137525303&#8224;L900-L931&#12305;" TargetMode="External"/><Relationship Id="rId5" Type="http://schemas.openxmlformats.org/officeDocument/2006/relationships/hyperlink" Target="&#12304;17976302983624&#8224;L851-L859&#12305;" TargetMode="External"/><Relationship Id="rId15" Type="http://schemas.openxmlformats.org/officeDocument/2006/relationships/hyperlink" Target="&#12304;267984618088171&#8224;L145-L172&#12305;" TargetMode="External"/><Relationship Id="rId10" Type="http://schemas.openxmlformats.org/officeDocument/2006/relationships/hyperlink" Target="&#12304;347207007351425&#8224;L856-L927&#12305;" TargetMode="External"/><Relationship Id="rId19" Type="http://schemas.openxmlformats.org/officeDocument/2006/relationships/hyperlink" Target="&#12304;98188464404777&#8224;L1057-L1099&#12305;" TargetMode="External"/><Relationship Id="rId4" Type="http://schemas.openxmlformats.org/officeDocument/2006/relationships/image" Target="../media/image4.png"/><Relationship Id="rId9" Type="http://schemas.openxmlformats.org/officeDocument/2006/relationships/hyperlink" Target="&#12304;306282354356265&#8224;L852-L897&#12305;" TargetMode="External"/><Relationship Id="rId14" Type="http://schemas.openxmlformats.org/officeDocument/2006/relationships/hyperlink" Target="&#12304;332863093765474&#8224;L850-L861&#12305;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&#12304;350145700329011&#8224;L158-L165&#12305;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60127691337519&#8224;L1140-L1155&#12305;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&#12304;17976302983624&#8224;L851-L859&#12305;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83469197523297&#8224;L844-L963&#12305;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&#12304;350145700329011&#8224;L158-L165&#12305;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60127691337519&#8224;L1140-L1155&#12305;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&#12304;781995711480300&#8224;L1238-L1257&#12305;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&#12304;119988353415079&#8224;L852-L875&#12305;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361692016412059&#8224;L861-L873&#12305;" TargetMode="External"/><Relationship Id="rId4" Type="http://schemas.openxmlformats.org/officeDocument/2006/relationships/hyperlink" Target="&#12304;657252648676752&#8224;L849-L873&#12305;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&#12304;306282354356265&#8224;L852-L897&#12305;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194846002214105&#8224;L853-L889&#12305;" TargetMode="External"/><Relationship Id="rId4" Type="http://schemas.openxmlformats.org/officeDocument/2006/relationships/hyperlink" Target="&#12304;347207007351425&#8224;L856-L927&#12305;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&#12304;272286137525303&#8224;L900-L931&#12305;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283469197523297&#8224;L844-L963&#12305;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&#12304;496095866324752&#8224;L848-L926&#12305;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2304;253011168846742&#8224;L1012-L1092&#12305;" TargetMode="External"/><Relationship Id="rId4" Type="http://schemas.openxmlformats.org/officeDocument/2006/relationships/hyperlink" Target="&#12304;650417349623766&#8224;L898-L925&#12305;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12304;17976302983624&#8224;L851-L859&#12305;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&#12304;17976302983624&#8224;L976-L1013&#12305;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&#12304;251696344073905&#8224;L963-L1079&#12305;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688776252171860&#8224;L881-L906&#12305;" TargetMode="External"/><Relationship Id="rId5" Type="http://schemas.openxmlformats.org/officeDocument/2006/relationships/hyperlink" Target="&#12304;332863093765474&#8224;L850-L861&#12305;" TargetMode="External"/><Relationship Id="rId4" Type="http://schemas.openxmlformats.org/officeDocument/2006/relationships/hyperlink" Target="&#12304;498244621850037&#8224;L854-L965&#12305;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&#12304;267984618088171&#8224;L145-L172&#12305;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592370260592272&#8224;L93-L99&#12305;" TargetMode="External"/><Relationship Id="rId5" Type="http://schemas.openxmlformats.org/officeDocument/2006/relationships/hyperlink" Target="&#12304;837865091377194&#8224;L94-L107&#12305;" TargetMode="External"/><Relationship Id="rId4" Type="http://schemas.openxmlformats.org/officeDocument/2006/relationships/hyperlink" Target="&#12304;895019510114037&#8224;L848-L872&#12305;" TargetMode="Externa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&#12304;442920074375137&#8224;L1260-L1299&#12305;" TargetMode="External"/><Relationship Id="rId3" Type="http://schemas.openxmlformats.org/officeDocument/2006/relationships/hyperlink" Target="&#12304;98188464404777&#8224;L1057-L1099&#12305;" TargetMode="External"/><Relationship Id="rId7" Type="http://schemas.openxmlformats.org/officeDocument/2006/relationships/hyperlink" Target="&#12304;442920074375137&#8224;L1231-L1253&#12305;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12304;442920074375137&#8224;L1220-L1230&#12305;" TargetMode="External"/><Relationship Id="rId5" Type="http://schemas.openxmlformats.org/officeDocument/2006/relationships/hyperlink" Target="&#12304;442920074375137&#8224;L905-L999&#12305;" TargetMode="External"/><Relationship Id="rId4" Type="http://schemas.openxmlformats.org/officeDocument/2006/relationships/hyperlink" Target="&#12304;98188464404777&#8224;L1125-L1137&#12305;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12304;17976302983624&#8224;L895-L961&#12305;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&#12304;17976302983624&#8224;L976-L1013&#12305;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&#12304;350145700329011&#8224;L158-L165&#12305;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&#12304;260127691337519&#8224;L1140-L1155&#12305;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cached_assets_used/cosmic_tit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200150"/>
            <a:ext cx="4114800" cy="2743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029200" cy="5143500"/>
          </a:xfrm>
          <a:prstGeom prst="rect">
            <a:avLst/>
          </a:prstGeom>
          <a:solidFill>
            <a:srgbClr val="0D1B2A"/>
          </a:solidFill>
          <a:ln/>
        </p:spPr>
      </p:sp>
      <p:sp>
        <p:nvSpPr>
          <p:cNvPr id="4" name="Text 1"/>
          <p:cNvSpPr/>
          <p:nvPr/>
        </p:nvSpPr>
        <p:spPr>
          <a:xfrm>
            <a:off x="365760" y="1828800"/>
            <a:ext cx="429768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</a:rPr>
              <a:t>Kubernetes
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365760" y="4114800"/>
            <a:ext cx="45720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i="1" dirty="0">
                <a:solidFill>
                  <a:srgbClr val="5FA8D3"/>
                </a:solidFill>
              </a:rPr>
              <a:t>22 September 2025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StatefulSet, DaemonSet &amp; Jobs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2004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StatefulSet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6576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Manages stateful applications with stable network identities and persistent volumes.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10896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5468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DaemonSet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15468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Ensures a copy of a Pod runs on every node (or selected nodes). Useful for logging, monitoring agents.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89788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94360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Jobs/CronJobs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94360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Runs one-off or scheduled tasks. Jobs ensure completion; CronJobs schedule repeating runs.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Services &amp; Networking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5029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ClusterIP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240280" y="96012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a service on a cluster‑internal IP. Reachable only within the cluster (default).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463040"/>
            <a:ext cx="85953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508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NodePort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240280" y="150876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the service on each node’s IP and static port. Useful for simple external access.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011680"/>
            <a:ext cx="8595360" cy="5029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057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LoadBalancer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240280" y="205740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Creates an external load balancer in cloud environments and assigns a public IP.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274320" y="2560320"/>
            <a:ext cx="85953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20040" y="2606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ExternalName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2240280" y="260604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Maps the service to an external DNS name via a CNAME without proxying.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</a:t>
            </a:r>
            <a:endParaRPr lang="en-US" sz="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Ingress &amp; HTTP Routing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Ingress</a:t>
            </a:r>
            <a:r>
              <a:rPr lang="en-US" sz="1200" dirty="0">
                <a:solidFill>
                  <a:srgbClr val="033E6B"/>
                </a:solidFill>
              </a:rPr>
              <a:t> is an API object that exposes HTTP and HTTPS routes from outside the cluster to Services within the cluster. It may provide load balancing, SSL/TLS termination and name‑based virtual hosting.</a:t>
            </a:r>
            <a:endParaRPr lang="en-US" sz="1800" dirty="0"/>
          </a:p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An Ingress controller fulfills these rules. Only creating an Ingress resource has no effect without a controller.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5669280" y="1097280"/>
            <a:ext cx="3200400" cy="1371600"/>
          </a:xfrm>
          <a:prstGeom prst="roundRect">
            <a:avLst>
              <a:gd name="adj" fmla="val 6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69280" y="1097280"/>
            <a:ext cx="3200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Ingress Rule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760720" y="1371600"/>
            <a:ext cx="14630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Host: 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foo.example.com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7223760" y="1371600"/>
            <a:ext cx="1645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Path: 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/test → Service A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7223760" y="1828800"/>
            <a:ext cx="16459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/api → Service B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[10]</a:t>
            </a:r>
            <a:endParaRPr lang="en-US" sz="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Persistent Volumes &amp; Claims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029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PersistentVolume (PV)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Cluster‑level resource representing storage provisioned by administrators or dynamic provisioners.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Lifecycle independent of Pods.</a:t>
            </a:r>
            <a:r>
              <a:rPr lang="en-US" sz="1800" b="1" dirty="0">
                <a:solidFill>
                  <a:srgbClr val="093F68"/>
                </a:solidFill>
              </a:rPr>
              <a:t>
PersistentVolumeClaim (PVC)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User request for storage specifying size and access mode.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Binds to a matching PV and consumed by a Pod like a node resource.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5577840" y="1188720"/>
            <a:ext cx="283464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577840" y="1188720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PVC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6172200" y="1920240"/>
            <a:ext cx="1005840" cy="274320"/>
          </a:xfrm>
          <a:prstGeom prst="right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223760" y="1645920"/>
            <a:ext cx="11887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23760" y="1645920"/>
            <a:ext cx="1188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PV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223760" y="1920240"/>
            <a:ext cx="11887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33E6B"/>
                </a:solidFill>
              </a:rPr>
              <a:t>Bound Storage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[11]</a:t>
            </a:r>
            <a:endParaRPr lang="en-US" sz="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ConfigMaps &amp; Secrets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914400"/>
            <a:ext cx="4114800" cy="292608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6012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ConfigMap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325880"/>
            <a:ext cx="397764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Stores non‑confidential key‑value pairs.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Decouples environment configuration from container images.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Consumed via environment variables, command args or mounted files.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4754880" y="914400"/>
            <a:ext cx="4114800" cy="292608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800600" y="96012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Secret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800600" y="1325880"/>
            <a:ext cx="397764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Stores sensitive data such as passwords, tokens or SSH keys.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Reduces the risk of accidentally exposing confidential data in images or manifests.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Similar usage to ConfigMaps but contents should be protected (RBAC, encryption at rest).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[12]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[13]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[14]</a:t>
            </a:r>
            <a:endParaRPr lang="en-US" sz="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Resource Requests &amp; Limits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Requests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52120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Minimum amount of CPU/Memory reserved by the scheduler for the Pod.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Determines which node the Pod can be scheduled on.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74320" y="2011680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Limits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274320" y="2286000"/>
            <a:ext cx="52120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Maximum CPU/Memory usage enforced by the kubelet using cgroups.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Memory limits trigger OOM kill on pressure; CPU limits throttle usage.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If not specified, limit = request.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760720" y="1188720"/>
            <a:ext cx="0" cy="2194560"/>
          </a:xfrm>
          <a:prstGeom prst="line">
            <a:avLst/>
          </a:prstGeom>
          <a:noFill/>
          <a:ln w="12700">
            <a:solidFill>
              <a:srgbClr val="1F77B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760720" y="3383280"/>
            <a:ext cx="2926080" cy="0"/>
          </a:xfrm>
          <a:prstGeom prst="line">
            <a:avLst/>
          </a:prstGeom>
          <a:noFill/>
          <a:ln w="12700">
            <a:solidFill>
              <a:srgbClr val="1F77B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852160" y="2743200"/>
            <a:ext cx="975360" cy="228600"/>
          </a:xfrm>
          <a:prstGeom prst="rect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52160" y="3017520"/>
            <a:ext cx="1950720" cy="2286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52160" y="2560320"/>
            <a:ext cx="1371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93F68"/>
                </a:solidFill>
              </a:rPr>
              <a:t>CPU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852160" y="1920240"/>
            <a:ext cx="1365504" cy="228600"/>
          </a:xfrm>
          <a:prstGeom prst="rect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852160" y="2194560"/>
            <a:ext cx="2340864" cy="2286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852160" y="1737360"/>
            <a:ext cx="1371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93F68"/>
                </a:solidFill>
              </a:rPr>
              <a:t>Memory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852160" y="347472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1F77B4"/>
                </a:solidFill>
              </a:rPr>
              <a:t>Requests</a:t>
            </a:r>
            <a:r>
              <a:rPr lang="en-US" sz="1000" b="1" dirty="0">
                <a:solidFill>
                  <a:srgbClr val="5FA8D3"/>
                </a:solidFill>
              </a:rPr>
              <a:t>  Limits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[15]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[16]</a:t>
            </a:r>
            <a:endParaRPr lang="en-US" sz="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 Quality of Service (QoS)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Guaranteed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286000" y="96012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Every container has CPU &amp; memory requests equal to limits; highest priority and reserved resources; cannot exceed limits.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645920"/>
            <a:ext cx="8595360" cy="68580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916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Burstable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286000" y="169164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At least one container has a request but limits may be higher; gets guaranteed minimum resources but may use excess; intermediate eviction priority.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377440"/>
            <a:ext cx="859536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42316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BestEffort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286000" y="242316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No requests or limits; uses resources only when available; lowest priority and first to be evicted under pressure.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[17]</a:t>
            </a:r>
            <a:endParaRPr lang="en-US" sz="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Probes: Liveness, Readiness &amp; Startup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2004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Liveness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6576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Detects if the application has entered a deadlock or crashed.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When failed repeatedly, kubelet restarts the container.
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15468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Readiness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20040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Determines when a container is ready to accept traffic.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If fails, pod is temporarily removed from service endpoints.
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98932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03504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Startup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603504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Verifies the application has started.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Disables liveness/readiness checks until it succeeds, avoiding premature restarts.
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[18]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[19]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[20]</a:t>
            </a:r>
            <a:endParaRPr lang="en-US" sz="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Scheduling: Labels &amp; Affinity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nodeSelector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Simplest way to constrain a pod to run only on nodes with matching labels.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Example: nodeSelector: { disktype: ssd }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663440" y="914400"/>
            <a:ext cx="43891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 Affinity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Offers more expressive placement constraints using required or preferred rules.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Example: requiredDuringSchedulingIgnoredDuringExecution with label selector expressions.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[21]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[22]</a:t>
            </a:r>
            <a:endParaRPr lang="en-US" sz="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Taints &amp; Tolerations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Taints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2344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Applied to nodes to repel pods.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Consist of key, value and effect (NoSchedule, PreferNoSchedule, NoExecute).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74320" y="2331720"/>
            <a:ext cx="5212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Tolerations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274320" y="2651760"/>
            <a:ext cx="52120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Pods specify tolerations to match taints on nodes, allowing scheduling or continued running.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Effect defines behaviour: NoSchedule prevents scheduling; PreferNoSchedule soft repels; NoExecute evicts existing pods.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577840" y="1463040"/>
            <a:ext cx="2926080" cy="64008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577840" y="146304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Node with Taints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6812280" y="2103120"/>
            <a:ext cx="274320" cy="45720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577840" y="2651760"/>
            <a:ext cx="2926080" cy="64008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577840" y="265176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Pod with Tolerations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[23]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Course Overview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6012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100584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1. Fundamentals &amp; Architecture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320040" y="132588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2. Objects &amp; Workloads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274320" y="160020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4592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3. Networking &amp; Services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320040" y="196596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4. Storage &amp; Configuration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274320" y="224028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28600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5. Resource Management &amp; Health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320040" y="260604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6. Scheduling &amp; Placement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274320" y="288036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20040" y="292608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7. Autoscaling &amp; Performance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320040" y="324612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8. Security &amp; Access Control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274320" y="352044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20040" y="356616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9. Extensions &amp; Observability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320040" y="388620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033E6B"/>
                </a:solidFill>
              </a:rPr>
              <a:t>10. Installation &amp; Troubleshooting</a:t>
            </a:r>
            <a:endParaRPr lang="en-US" sz="13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Horizontal Pod Autoscaler (HPA)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Automatically scales the number of pod replicas based on observed metrics (CPU, memory, custom metrics).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Runs a control loop that periodically queries the metrics API and adjusts replicas accordingly.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Works with Deployments, StatefulSets and other scalable resources.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93F68"/>
                </a:solidFill>
              </a:rPr>
              <a:t>Pod 1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7665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7665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93F68"/>
                </a:solidFill>
              </a:rPr>
              <a:t>Pod 2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76809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809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93F68"/>
                </a:solidFill>
              </a:rPr>
              <a:t>Pod 3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7223760" y="914400"/>
            <a:ext cx="365760" cy="548640"/>
          </a:xfrm>
          <a:prstGeom prst="up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223760" y="2103120"/>
            <a:ext cx="365760" cy="54864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949440" y="283464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33E6B"/>
                </a:solidFill>
              </a:rPr>
              <a:t>Adjust replicas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[24]</a:t>
            </a:r>
            <a:endParaRPr lang="en-US" sz="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Vertical &amp; Node Autoscaling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Vertical Pod Autoscaler (VPA)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Separate project that recommends and automatically updates CPU/Memory requests and limits for Pods.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Modes: Auto (apply), Recreate (restart to apply), Initial (set once), Off.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754880" y="914400"/>
            <a:ext cx="420624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 Autoscaling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 Autoscaler adds/removes nodes to meet pending Pod requirements.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Karpenter auto‑provisions nodes with just‑in‑time capacity and works across cloud providers.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Works together with HPA to balance cost and capacity.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[25]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[26]</a:t>
            </a:r>
            <a:endParaRPr lang="en-US" sz="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Role‑Based Access Control (RBAC)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Role: set of permissions within a namespace.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ClusterRole: permissions across the entire cluster.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RoleBinding: grants Role to users/groups/service accounts within a namespace.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ClusterRoleBinding: binds a ClusterRole cluster‑wide.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0972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2344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Subject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852160" y="20116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52160" y="21488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RoleBinding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5852160" y="29260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52160" y="30632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Role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6400800" y="16459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400800" y="25603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[27]</a:t>
            </a:r>
            <a:endParaRPr lang="en-US" sz="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Service Accounts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859536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Non‑human identities used by Pods and controllers to authenticate to the API server and external services.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Namespaced and lightweight objects; each namespace has a default service account assigned to new Pods.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Service accounts are distinct from user accounts and use tokens mounted into Pods for authentication.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RBAC to assign least‑privilege roles to service accounts.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[28]</a:t>
            </a:r>
            <a:endParaRPr lang="en-US" sz="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 Security Standards &amp; Admission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5212080" cy="6858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Privileged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468880" y="96012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Unrestricted policy allowing widest possible permissions; intended for trusted workloads.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645920"/>
            <a:ext cx="521208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9164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Baseline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468880" y="169164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Minimally restrictive; prevents known privilege escalations while allowing common configurations.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377440"/>
            <a:ext cx="521208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42316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Restricted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468880" y="242316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Heavily restricted; follows current best practices for pod hardening.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669280" y="914400"/>
            <a:ext cx="329184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 Security Admission Modes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enforce: reject pods that violate the selected policy.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audit: allow the pod but record violation annotation in the audit log.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warn: allow the pod but return a warning to the user.</a:t>
            </a:r>
            <a:r>
              <a:rPr lang="en-US" sz="1800" b="1" dirty="0">
                <a:solidFill>
                  <a:srgbClr val="093F68"/>
                </a:solidFill>
              </a:rPr>
              <a:t>Namespace labels</a:t>
            </a:r>
            <a:r>
              <a:rPr lang="en-US" sz="1200" b="1" dirty="0">
                <a:solidFill>
                  <a:srgbClr val="1F77B4"/>
                </a:solidFill>
              </a:rPr>
              <a:t>pod-security.kubernetes.io/&lt;MODE&gt;: &lt;LEVEL&gt;
</a:t>
            </a:r>
            <a:r>
              <a:rPr lang="en-US" sz="1200" dirty="0">
                <a:solidFill>
                  <a:srgbClr val="033E6B"/>
                </a:solidFill>
              </a:rPr>
              <a:t>Example: pod-security.kubernetes.io/enforce: restricted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[29]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[30]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[31]</a:t>
            </a:r>
            <a:endParaRPr lang="en-US" sz="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Helm – Kubernetes Package Manager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uses Charts to package all Kubernetes resources needed to deploy an application.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Simplifies installation, upgrades and rollback of complex apps; handles dependencies and values templating.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Supports chart repositories and sharing of community charts.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669280" y="1188720"/>
            <a:ext cx="3291840" cy="1554480"/>
          </a:xfrm>
          <a:prstGeom prst="roundRect">
            <a:avLst>
              <a:gd name="adj" fmla="val 4706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69280" y="1188720"/>
            <a:ext cx="3291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93F68"/>
                </a:solidFill>
              </a:rPr>
              <a:t>Chart → Release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52160" y="146304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values.yaml</a:t>
            </a:r>
            <a:endParaRPr lang="en-US" sz="1000" dirty="0"/>
          </a:p>
        </p:txBody>
      </p:sp>
      <p:sp>
        <p:nvSpPr>
          <p:cNvPr id="7" name="Shape 5"/>
          <p:cNvSpPr/>
          <p:nvPr/>
        </p:nvSpPr>
        <p:spPr>
          <a:xfrm>
            <a:off x="7223760" y="173736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852160" y="2194560"/>
            <a:ext cx="2743200" cy="54864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52160" y="2194560"/>
            <a:ext cx="2743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Kubernetes Objects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[32]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[33]</a:t>
            </a:r>
            <a:endParaRPr lang="en-US" sz="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Operators: Extend Kubernetes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377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Operators are software extensions that use Custom Resources (CRs) to manage applications and their components.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They follow Kubernetes principles: controllers watching desired state vs. actual state (control loop).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Examples: automate application deployment, backup/restore, upgrades and leader election.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09728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09728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CustomResource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7223760" y="16459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852160" y="219456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852160" y="219456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Controller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7223760" y="274320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52160" y="329184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52160" y="329184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093F68"/>
                </a:solidFill>
              </a:rPr>
              <a:t>Managed App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[34]</a:t>
            </a:r>
            <a:endParaRPr lang="en-US" sz="6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Observability with Prometheus &amp; Grafana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Prometheus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Open‑source systems monitoring and alerting toolkit originally built at SoundCloud.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Collects metrics as time‑series data, identified by metric names and labels.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Pulls metrics from targets via HTTP and stores them locally; provides PromQL for flexible queries.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846320" y="914400"/>
            <a:ext cx="402336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Grafana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Open‑source analytics and visualization platform.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Connects to multiple data sources including Prometheus, InfluxDB and Elasticsearch.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Enables interactive dashboards, alerts and plug‑in extensibility.</a:t>
            </a:r>
            <a:endParaRPr lang="en-US" sz="1800" dirty="0"/>
          </a:p>
        </p:txBody>
      </p:sp>
      <p:graphicFrame>
        <p:nvGraphicFramePr>
          <p:cNvPr id="5" name="Chart 0"/>
          <p:cNvGraphicFramePr/>
          <p:nvPr/>
        </p:nvGraphicFramePr>
        <p:xfrm>
          <a:off x="5577840" y="3383280"/>
          <a:ext cx="3017520" cy="1188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[35]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[36]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[37]</a:t>
            </a:r>
            <a:endParaRPr lang="en-US" sz="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Debugging &amp; Troubleshooting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029200" cy="3383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kubectl describe
</a:t>
            </a:r>
            <a:r>
              <a:rPr lang="en-US" sz="1200" dirty="0">
                <a:solidFill>
                  <a:srgbClr val="033E6B"/>
                </a:solidFill>
              </a:rPr>
              <a:t>Fetches detailed information about Pods, including status, resource requests/limits, events and conditions. Useful for diagnosing scheduling and lifecycle issues.
</a:t>
            </a:r>
            <a:r>
              <a:rPr lang="en-US" sz="1800" b="1" dirty="0">
                <a:solidFill>
                  <a:srgbClr val="093F68"/>
                </a:solidFill>
              </a:rPr>
              <a:t>kubectl logs
</a:t>
            </a:r>
            <a:r>
              <a:rPr lang="en-US" sz="1200" dirty="0">
                <a:solidFill>
                  <a:srgbClr val="033E6B"/>
                </a:solidFill>
              </a:rPr>
              <a:t>Prints stdout/stderr from containers. Use --previous to view logs from crashed containers.
</a:t>
            </a:r>
            <a:r>
              <a:rPr lang="en-US" sz="1800" b="1" dirty="0">
                <a:solidFill>
                  <a:srgbClr val="093F68"/>
                </a:solidFill>
              </a:rPr>
              <a:t>kubectl exec
</a:t>
            </a:r>
            <a:r>
              <a:rPr lang="en-US" sz="1200" dirty="0">
                <a:solidFill>
                  <a:srgbClr val="033E6B"/>
                </a:solidFill>
              </a:rPr>
              <a:t>Runs commands inside a running container for investigation. For example: kubectl exec -it &lt;pod&gt; -- sh.
</a:t>
            </a:r>
            <a:r>
              <a:rPr lang="en-US" sz="1800" b="1" dirty="0">
                <a:solidFill>
                  <a:srgbClr val="093F68"/>
                </a:solidFill>
              </a:rPr>
              <a:t>kubectl debug
</a:t>
            </a:r>
            <a:r>
              <a:rPr lang="en-US" sz="1200" dirty="0">
                <a:solidFill>
                  <a:srgbClr val="033E6B"/>
                </a:solidFill>
              </a:rPr>
              <a:t>Creates an Ephemeral container or copies a Pod with modified settings when your container lacks debugging utilities.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5486400" y="1005840"/>
            <a:ext cx="36576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Troubleshooting Workflow
</a:t>
            </a:r>
            <a:r>
              <a:rPr lang="en-US" sz="1200" dirty="0">
                <a:solidFill>
                  <a:srgbClr val="033E6B"/>
                </a:solidFill>
              </a:rPr>
              <a:t>1. Check Pod status and events with kubectl get &amp; describe.
2. Inspect container logs. Use --previous for crash loops.
3. Exec into the container for manual inspection.
4. Create debug Pods when images lack troubleshooting tools.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[38]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[39]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[40]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[41]</a:t>
            </a:r>
            <a:endParaRPr lang="en-US" sz="6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Cluster Installation with kubeadm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1. Prepare machines (install container runtime, kubeadm, kubelet, kubectl).
2. Initialize control plane: kubectl init … – downloads and installs control plane components and performs pre‑checks.
3. Save kubeadm join command and configure kubeconfig (admin.conf) for kubectl access.
4. Deploy a CNI plugin: kubectl apply -f &lt;podnetwork&gt;.yaml.
5. Join worker nodes: kubeadm join &lt;control-plane-host&gt;:&lt;port&gt; --token &lt;token&gt; --discovery-token-ca-cert-hash &lt;hash&gt;.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77840" y="1005840"/>
            <a:ext cx="356616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Notes &amp; Cautions
</a:t>
            </a:r>
            <a:r>
              <a:rPr lang="en-US" sz="1200" dirty="0">
                <a:solidFill>
                  <a:srgbClr val="033E6B"/>
                </a:solidFill>
              </a:rPr>
              <a:t>• kubeadm init runs prechecks and generates admin.conf and super-admin.conf; do not share these files.
• Always record the join command and secure the bootstrap token.
• Install only one CNI plugin per cluster; ensure Pod network CIDR does not overlap with host networks.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[42]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[43]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[44]</a:t>
            </a:r>
            <a:endParaRPr lang="en-US" sz="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Why Kubernetes?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Scalability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Manage hundreds of containers across nodes, scale up/down based on demand, and maintain service availability.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06324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Reliability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20040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Self-healing and rolling updates keep applications running with minimal downtime and consistent releases.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85216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98932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Portability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98932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Runs on any infrastructure: on-prem, public cloud or hybrid. Declarative configs enable repeatable deployments.</a:t>
            </a:r>
            <a:endParaRPr lang="en-US" sz="1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High Availability &amp; Upgrades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29768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High Availability
</a:t>
            </a:r>
            <a:r>
              <a:rPr lang="en-US" sz="1200" dirty="0">
                <a:solidFill>
                  <a:srgbClr val="033E6B"/>
                </a:solidFill>
              </a:rPr>
              <a:t>• Run multiple control‑plane nodes behind a load balancer.
• Use stacked etcd cluster for durability (or external managed etcd).
• Ensure quorum and monitor etcd health.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572000" y="914400"/>
            <a:ext cx="429768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Upgrades &amp; Maintenance
</a:t>
            </a:r>
            <a:r>
              <a:rPr lang="en-US" sz="1200" dirty="0">
                <a:solidFill>
                  <a:srgbClr val="033E6B"/>
                </a:solidFill>
              </a:rPr>
              <a:t>• Use kubeadm upgrade to incrementally upgrade control plane and nodes.
• Drain nodes before upgrading to move Pods to other nodes (kubectl drain).
• Back up etcd regularly and test restore procedures.</a:t>
            </a:r>
            <a:endParaRPr lang="en-US" sz="18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cached_assets_used/galax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solidFill>
              <a:srgbClr val="000000">
                <a:alpha val="60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4320" y="914400"/>
            <a:ext cx="859536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</a:rPr>
              <a:t>Mission Accomplished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365760" y="1828800"/>
            <a:ext cx="8412480" cy="3474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5FA8D3"/>
                </a:solidFill>
              </a:rPr>
              <a:t>You are now equipped to administer Kubernetes clusters!
</a:t>
            </a:r>
            <a:r>
              <a:rPr lang="en-US" sz="1200" dirty="0">
                <a:solidFill>
                  <a:srgbClr val="FFFFFF"/>
                </a:solidFill>
              </a:rPr>
              <a:t>• Understand cluster architecture and core components.
• Deploy and scale workloads using Pods, Deployments, and Services.
• Manage storage, configuration and secrets effectively.
• Tune performance through resource management and autoscaling.
• Secure your cluster with RBAC, Pod Security and admission controls.
• Extend Kubernetes with Helm and Operators and monitor with Prometheus &amp; Grafana.
• Install and troubleshoot clusters with kubeadm.
</a:t>
            </a:r>
            <a:r>
              <a:rPr lang="en-US" sz="1800" b="1" dirty="0">
                <a:solidFill>
                  <a:srgbClr val="5FA8D3"/>
                </a:solidFill>
              </a:rPr>
              <a:t>
Next Steps:
</a:t>
            </a:r>
            <a:r>
              <a:rPr lang="en-US" sz="1200" dirty="0">
                <a:solidFill>
                  <a:srgbClr val="FFFFFF"/>
                </a:solidFill>
              </a:rPr>
              <a:t>Explore advanced networking and security features, contribute to the Kubernetes community, and consider pursuing the Certified Kubernetes Administrator (CKA) certification.</a:t>
            </a:r>
            <a:endParaRPr lang="en-US" sz="1800" dirty="0"/>
          </a:p>
        </p:txBody>
      </p:sp>
      <p:pic>
        <p:nvPicPr>
          <p:cNvPr id="6" name="Image 1" descr="/home/oai/share/cached_assets_used/rocke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114800"/>
            <a:ext cx="1371600" cy="914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[45]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[46]</a:t>
            </a:r>
            <a:r>
              <a:rPr lang="en-US" sz="600" u="sng" dirty="0">
                <a:solidFill>
                  <a:srgbClr val="1F77B4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[47]</a:t>
            </a:r>
            <a:r>
              <a:rPr lang="en-US" sz="600" u="sng" dirty="0">
                <a:solidFill>
                  <a:srgbClr val="1F77B4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[48]</a:t>
            </a:r>
            <a:r>
              <a:rPr lang="en-US" sz="600" u="sng" dirty="0">
                <a:solidFill>
                  <a:srgbClr val="1F77B4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[49]</a:t>
            </a:r>
            <a:r>
              <a:rPr lang="en-US" sz="600" u="sng" dirty="0">
                <a:solidFill>
                  <a:srgbClr val="1F77B4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[50]</a:t>
            </a:r>
            <a:r>
              <a:rPr lang="en-US" sz="600" u="sng" dirty="0">
                <a:solidFill>
                  <a:srgbClr val="1F77B4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[51]</a:t>
            </a:r>
            <a:r>
              <a:rPr lang="en-US" sz="600" u="sng" dirty="0">
                <a:solidFill>
                  <a:srgbClr val="1F77B4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[52]</a:t>
            </a:r>
            <a:r>
              <a:rPr lang="en-US" sz="600" u="sng" dirty="0">
                <a:solidFill>
                  <a:srgbClr val="1F77B4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[53]</a:t>
            </a:r>
            <a:r>
              <a:rPr lang="en-US" sz="600" u="sng" dirty="0">
                <a:solidFill>
                  <a:srgbClr val="1F77B4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[54]</a:t>
            </a:r>
            <a:endParaRPr lang="en-US" sz="600" dirty="0"/>
          </a:p>
        </p:txBody>
      </p:sp>
      <p:sp>
        <p:nvSpPr>
          <p:cNvPr id="8" name="Text 4"/>
          <p:cNvSpPr/>
          <p:nvPr/>
        </p:nvSpPr>
        <p:spPr>
          <a:xfrm>
            <a:off x="457200" y="4978908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[55]</a:t>
            </a:r>
            <a:r>
              <a:rPr lang="en-US" sz="600" u="sng" dirty="0">
                <a:solidFill>
                  <a:srgbClr val="1F77B4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[56]</a:t>
            </a:r>
            <a:r>
              <a:rPr lang="en-US" sz="600" u="sng" dirty="0">
                <a:solidFill>
                  <a:srgbClr val="1F77B4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[57]</a:t>
            </a:r>
            <a:r>
              <a:rPr lang="en-US" sz="600" u="sng" dirty="0">
                <a:solidFill>
                  <a:srgbClr val="1F77B4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[58]</a:t>
            </a:r>
            <a:r>
              <a:rPr lang="en-US" sz="600" u="sng" dirty="0">
                <a:solidFill>
                  <a:srgbClr val="1F77B4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[59]</a:t>
            </a:r>
            <a:endParaRPr lang="en-US" sz="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Imperative vs Declarative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Imperative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create/delete operations act directly on cluster objects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run nginx --image=nginx --restart=Never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deployment web --image=nginx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Declarative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desired state in YAML manifests (Pod, Deployment, Service)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deployment.yaml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service.yaml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[60]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[61]</a:t>
            </a:r>
            <a:endParaRPr lang="en-US" sz="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Cluster &amp; Nodes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Start a local cluster: minikube start or kind create cluster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nodes: kubectl get nodes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Inspect node details: kubectl describe node &lt;node-name&gt;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a node: kubectl label node &lt;node-name&gt; disktype=ssd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Taint a node: kubectl taint node &lt;node-name&gt; key=value:NoSchedule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[62]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[63]</a:t>
            </a:r>
            <a:endParaRPr lang="en-US" sz="6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Pods &amp; Deployments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run nginx --image=nginx --restart=Never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pods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pod.yaml with apiVersion, kind, metadata &amp;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Deployments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deployment web --image=nginx --replicas=3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scale deployment/web --replicas=5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set image deployment/web nginx=nginx:1.17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deployment.yaml and apply: kubectl apply -f deployment.yaml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rollout history deployment/web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rollout undo deployment/web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[64]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[65]</a:t>
            </a:r>
            <a:endParaRPr lang="en-US" sz="6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Services &amp; Ingress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Services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Expose deployment: kubectl expose deployment web --port=80 --target-port=80 --type=ClusterIP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NodePort service: kubectl expose deployment web --port=80 --target-port=80 --type=NodePort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services: kubectl get services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service.yaml and apply: kubectl apply -f service.yaml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Ingress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ingress.yaml with host and path rules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Apply: kubectl apply -f ingress.yaml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Check ingress: kubectl get ingress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Describe ingress: kubectl describe ingress &lt;name&gt;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[66]</a:t>
            </a:r>
            <a:endParaRPr lang="en-US" sz="6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Storage &amp; Configuration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ConfigMaps &amp; Secrets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configmap app-config --from-literal=APP_MODE=production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secret generic db-secret --from-literal=password=Pa$$w0rd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configmap,secret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configmap app-config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configmap.yaml/secret.yaml &amp; apply: kubectl apply -f configmap.yaml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Persistent Storage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pv.yaml for static PersistentVolume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pvc.yaml for PersistentVolumeClaim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PV &amp; PVC: kubectl apply -f pv.yaml &amp;&amp; kubectl apply -f pvc.yaml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storage: kubectl get pv,pvc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[67]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[68]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[69]</a:t>
            </a:r>
            <a:endParaRPr lang="en-US" sz="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Resource Management &amp; Health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Requests &amp; Limits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Set resources in pod spec (requests &amp; limits) and apply via 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set resources deployment/web --limits=cpu=500m,memory=256Mi --requests=cpu=250m,memory=128Mi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pod &lt;pod&gt; (view QoS class &amp; resource usage)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top pods (requires metrics-server)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Liveness/Readiness Probes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livenessProbe/readinessProbe/startupProbe in container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deployment-probes.yaml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pod &lt;pod&gt; to view probe status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[70]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[71]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[72]</a:t>
            </a:r>
            <a:endParaRPr lang="en-US" sz="6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Scheduling &amp; Placement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Labels &amp; Node Selectors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nodes: kubectl label nodes &lt;node&gt; disktype=ssd zone=east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nodeSelector to Pod: nodeSelector: { disktype: ssd }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pod-selector.yaml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Affinity &amp; Taints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nodeAffinity/podAffinity/podAntiAffinity in Pod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taint nodes &lt;node&gt; dedicated=database:NoSchedule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tolerations: tolerations: [{ key: 'dedicated', operator: 'Equal', value: 'database', effect: 'NoSchedule' }]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Pod with tolerations: kubectl apply -f pod-tolerations.yaml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[73]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[74]</a:t>
            </a:r>
            <a:endParaRPr lang="en-US" sz="6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Autoscaling &amp; Performance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Horizontal Pod Autoscaler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autoscale deployment web --min=2 --max=5 --cpu-percent=50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hpa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hpa.yaml with target metrics and apply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Load Generation &amp; VPA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Generate load: kubectl run -i --tty load-gen --image=busybox -- /bin/sh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stress tools inside the container to increase CPU usage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Delete load generator: kubectl delete pod load-gen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Install VPA components and apply vpa.yaml (optional)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cluster autoscaler/Karpenter for node scaling (cloud‑provider specific)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[75]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[76]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[77]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Cluster Architecture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868680" y="1005840"/>
            <a:ext cx="7406640" cy="1522476"/>
          </a:xfrm>
          <a:prstGeom prst="roundRect">
            <a:avLst>
              <a:gd name="adj" fmla="val 6006"/>
            </a:avLst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68680" y="1051560"/>
            <a:ext cx="7406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</a:rPr>
              <a:t>Control Plane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1005840" y="1417320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API Server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005840" y="1639519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etcd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1005840" y="1861718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Scheduler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1005840" y="2083918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Controller Manager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1005840" y="2306117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</a:rPr>
              <a:t>Cloud Controller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868680" y="2802636"/>
            <a:ext cx="3474720" cy="1312164"/>
          </a:xfrm>
          <a:prstGeom prst="roundRect">
            <a:avLst>
              <a:gd name="adj" fmla="val 6969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68680" y="2830068"/>
            <a:ext cx="34747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33E6B"/>
                </a:solidFill>
              </a:rPr>
              <a:t>Worker Node 1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960120" y="3214116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kubelet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960120" y="3499104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kube-proxy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960120" y="3784092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Container Runtime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4800600" y="2802636"/>
            <a:ext cx="3474720" cy="1312164"/>
          </a:xfrm>
          <a:prstGeom prst="roundRect">
            <a:avLst>
              <a:gd name="adj" fmla="val 6969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800600" y="2830068"/>
            <a:ext cx="34747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033E6B"/>
                </a:solidFill>
              </a:rPr>
              <a:t>Worker Node 2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4892040" y="3214116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kubelet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4892040" y="3499104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kube-proxy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4892040" y="3784092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033E6B"/>
                </a:solidFill>
              </a:rPr>
              <a:t>Container Runtime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2468880" y="2482596"/>
            <a:ext cx="274320" cy="27432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400800" y="2482596"/>
            <a:ext cx="274320" cy="27432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Security &amp; RBAC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RBAC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service account: kubectl create serviceaccount viewer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Role manifest (read pods) and apply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Bind role: kubectl create rolebinding read-pods-binding --role=pod-reader --serviceaccount=default:viewer --namespace=default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Test access: kubectl auth can-i list pods --as system:serviceaccount:default:viewer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 Security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namespace to enforce baseline: kubectl label --overwrite ns dev pod-security.kubernetes.io/enforce=baseline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Audit with restricted profile: kubectl label --overwrite ns dev pod-security.kubernetes.io/audit=restricted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Warn on violations: kubectl label --overwrite ns dev pod-security.kubernetes.io/warn=baseline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Verify labels: kubectl describe ns dev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[78]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[79]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[80]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[81]</a:t>
            </a:r>
            <a:endParaRPr lang="en-US" sz="6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Extensions &amp; Observability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Helm &amp; Operators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repo add bitnami https://charts.bitnami.com/bitnami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install my-nginx bitnami/nginx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upgrade my-nginx bitnami/nginx --set service.type=NodePort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uninstall my-nginx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Install operator: kubectl apply -f operator.yaml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custom resources: kubectl get crd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custom resource instance: kubectl apply -f cr-instance.yaml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Observability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repo add prometheus-community https://prometheus-community.github.io/helm-charts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install kube-prom prometheus-community/kube-prometheus-stack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pods -n kube-prometheus-stack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port-forward svc/kube-prometheus-stack-grafana -n kube-prometheus-stack 3000:80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logs: kubectl logs &lt;pod&gt;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Follow logs: kubectl logs -f &lt;pod&gt;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[82]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[83]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[84]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[85]</a:t>
            </a:r>
            <a:endParaRPr lang="en-US" sz="6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Installation &amp; Troubleshooting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Cluster Installation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kubeadm init --pod-network-cidr=192.168.0.0/16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mkdir -p $HOME/.kube &amp;&amp; cp /etc/kubernetes/admin.conf $HOME/.kube/config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nodes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kubeadm join &lt;master-ip&gt;:6443 --token &lt;token&gt; --discovery-token-ca-cert-hash sha256:&lt;hash&gt;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Maintenance &amp; Troubleshooting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cordon &amp; drain node: kubectl cordon &lt;node&gt;, kubectl drain &lt;node&gt;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Upgrade plan/apply: kubeadm upgrade plan; kubeadm upgrade apply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Describe resources: kubectl describe pod &lt;pod&gt;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logs: kubectl logs &lt;pod&gt; [--previous]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Execute into container: kubectl exec -it &lt;pod&gt; -- /bin/sh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Debug pod with temporary container: kubectl debug &lt;pod&gt; --image=busybox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[86]</a:t>
            </a:r>
            <a:r>
              <a:rPr lang="en-US" sz="600" u="sng" dirty="0">
                <a:solidFill>
                  <a:srgbClr val="1F77B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[87]</a:t>
            </a:r>
            <a:r>
              <a:rPr lang="en-US" sz="600" u="sng" dirty="0">
                <a:solidFill>
                  <a:srgbClr val="1F77B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[88]</a:t>
            </a:r>
            <a:r>
              <a:rPr lang="en-US" sz="600" u="sng" dirty="0">
                <a:solidFill>
                  <a:srgbClr val="1F77B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[89]</a:t>
            </a:r>
            <a:r>
              <a:rPr lang="en-US" sz="600" u="sng" dirty="0">
                <a:solidFill>
                  <a:srgbClr val="1F77B4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[90]</a:t>
            </a:r>
            <a:r>
              <a:rPr lang="en-US" sz="600" u="sng" dirty="0">
                <a:solidFill>
                  <a:srgbClr val="1F77B4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[91]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45F17C-5210-A649-C958-60BFCC0C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33" y="107018"/>
            <a:ext cx="7836438" cy="493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3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Control Plane Components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65760" y="86868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API Server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365760" y="112471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the Kubernetes API. All control plane components and external clients interact through it.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754880" y="86868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etcd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754880" y="112471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Highly-available key‑value store backing all cluster data and configuration.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65760" y="150876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Scheduler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65760" y="176479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Watches for new Pods and assigns them to nodes based on resource requirements, constraints and affinity rules.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754880" y="150876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Controller Manager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4754880" y="1849701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Runs controllers that handle routine tasks such as node health, job management and endpoint reconciliation.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65760" y="214884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Cloud Controller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65760" y="240487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Integrates Kubernetes with cloud‑provider APIs for load balancers, persistent volumes and node lifecycle.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Node Components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8755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kubelet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26187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Agent running on each node that ensures containers described in Pod specs are running and healthy.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92024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11480" y="199339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kube‑proxy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11480" y="226771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Implements the Service concept by managing network rules on each node and proxying requests to Pods.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92608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11480" y="299923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Container Runtime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" y="327355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3E6B"/>
                </a:solidFill>
              </a:rPr>
              <a:t>Software such as containerd or CRI‑O that runs and manages containers as instructed by the kubelet.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Pods: Smallest Deployable Unit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1097280" y="1188720"/>
            <a:ext cx="6858000" cy="2194560"/>
          </a:xfrm>
          <a:prstGeom prst="roundRect">
            <a:avLst>
              <a:gd name="adj" fmla="val 4167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18872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93F68"/>
                </a:solidFill>
              </a:rPr>
              <a:t>Pod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1371600" y="1645920"/>
            <a:ext cx="3017520" cy="1371600"/>
          </a:xfrm>
          <a:prstGeom prst="roundRect">
            <a:avLst>
              <a:gd name="adj" fmla="val 5333"/>
            </a:avLst>
          </a:prstGeom>
          <a:solidFill>
            <a:srgbClr val="FFFFFF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371600" y="1645920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93F68"/>
                </a:solidFill>
              </a:rPr>
              <a:t>Container 1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1371600" y="1965960"/>
            <a:ext cx="30175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33E6B"/>
                </a:solidFill>
              </a:rPr>
              <a:t>Shares network &amp; storage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4663440" y="1645920"/>
            <a:ext cx="3017520" cy="1371600"/>
          </a:xfrm>
          <a:prstGeom prst="roundRect">
            <a:avLst>
              <a:gd name="adj" fmla="val 5333"/>
            </a:avLst>
          </a:prstGeom>
          <a:solidFill>
            <a:srgbClr val="FFFFFF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663440" y="1645920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093F68"/>
                </a:solidFill>
              </a:rPr>
              <a:t>Container 2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663440" y="1965960"/>
            <a:ext cx="30175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033E6B"/>
                </a:solidFill>
              </a:rPr>
              <a:t>Shares network &amp; storage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274320" y="3657600"/>
            <a:ext cx="859536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Pods</a:t>
            </a:r>
            <a:r>
              <a:rPr lang="en-US" sz="1200" dirty="0">
                <a:solidFill>
                  <a:srgbClr val="033E6B"/>
                </a:solidFill>
              </a:rPr>
              <a:t> are the smallest deployable unit in Kubernetes. A pod represents one or more containers that share the same IP address, storage volumes and namespaces.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ReplicaSets &amp; Deployments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914400"/>
            <a:ext cx="3931920" cy="2560320"/>
          </a:xfrm>
          <a:prstGeom prst="roundRect">
            <a:avLst>
              <a:gd name="adj" fmla="val 214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93F68"/>
                </a:solidFill>
              </a:rPr>
              <a:t>ReplicaSet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188720"/>
            <a:ext cx="374904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Maintains a specified number of replica Pods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Replaces Pods if they crash or are deleted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Used by Deployments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4663440" y="914400"/>
            <a:ext cx="3931920" cy="2560320"/>
          </a:xfrm>
          <a:prstGeom prst="roundRect">
            <a:avLst>
              <a:gd name="adj" fmla="val 214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663440" y="9601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93F68"/>
                </a:solidFill>
              </a:rPr>
              <a:t>Deployment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709160" y="1188720"/>
            <a:ext cx="374904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Manages ReplicaSets and rollout strategies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Performs rolling updates: at least 75% pods available, up to 125% pods during updates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Enables rollbacks and versioning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1F77B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3682</Words>
  <Application>Microsoft Office PowerPoint</Application>
  <PresentationFormat>On-screen Show (16:9)</PresentationFormat>
  <Paragraphs>438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4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madhu charan</cp:lastModifiedBy>
  <cp:revision>5</cp:revision>
  <dcterms:created xsi:type="dcterms:W3CDTF">2025-09-20T17:19:28Z</dcterms:created>
  <dcterms:modified xsi:type="dcterms:W3CDTF">2025-09-21T16:01:22Z</dcterms:modified>
</cp:coreProperties>
</file>